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68" r:id="rId3"/>
    <p:sldId id="259" r:id="rId4"/>
    <p:sldId id="276" r:id="rId5"/>
    <p:sldId id="277" r:id="rId6"/>
    <p:sldId id="287" r:id="rId7"/>
    <p:sldId id="293" r:id="rId8"/>
    <p:sldId id="294" r:id="rId9"/>
    <p:sldId id="286" r:id="rId10"/>
    <p:sldId id="285" r:id="rId11"/>
    <p:sldId id="284" r:id="rId12"/>
    <p:sldId id="263" r:id="rId13"/>
    <p:sldId id="283" r:id="rId14"/>
    <p:sldId id="282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998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FA1BE6C-26EF-47DF-90D1-1B4343430C5E}" type="datetimeFigureOut">
              <a:rPr lang="en-US"/>
              <a:pPr>
                <a:defRPr/>
              </a:pPr>
              <a:t>10/2/2019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2EF344B-2E0E-4FD8-948A-EF10419B8B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8511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922489-1449-42CB-9208-9462334EFA7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83748E-5739-4B8F-A9E2-E999C170860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F86EB-DA46-4CB0-AE8F-FF2A9481AA36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50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1E921-3790-4309-913D-575AF1C8CD6E}" type="datetime1">
              <a:rPr lang="en-US"/>
              <a:pPr>
                <a:defRPr/>
              </a:pPr>
              <a:t>10/2/2019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DBB8D-24E2-4B2F-9B81-7E4173B71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28769-0482-4773-A216-1F14F5565E06}" type="datetime1">
              <a:rPr lang="en-US"/>
              <a:pPr>
                <a:defRPr/>
              </a:pPr>
              <a:t>10/2/2019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352D3-0FCD-4C00-9FE9-F7D76ADCF5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D38C9-9FED-4847-8DAC-051C1F687D95}" type="datetime1">
              <a:rPr lang="en-US"/>
              <a:pPr>
                <a:defRPr/>
              </a:pPr>
              <a:t>10/2/2019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CFC70-B205-4251-887C-A06F77CAA3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8B9B2-B43D-49A6-AAF2-E88141043BBA}" type="datetime1">
              <a:rPr lang="en-US"/>
              <a:pPr>
                <a:defRPr/>
              </a:pPr>
              <a:t>10/2/2019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816D5-D5F3-462C-99BD-6A835F65BA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70B9E-8593-4405-B4D6-A6A6096D738D}" type="datetime1">
              <a:rPr lang="en-US"/>
              <a:pPr>
                <a:defRPr/>
              </a:pPr>
              <a:t>10/2/2019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F60E0-1A04-4515-88ED-028753DB96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23622-5189-49F9-B391-8AFA195031B4}" type="datetime1">
              <a:rPr lang="en-US"/>
              <a:pPr>
                <a:defRPr/>
              </a:pPr>
              <a:t>10/2/2019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34E6C-EDE5-401E-B408-FF919A18C8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B0050-05FE-4708-A1EE-BB5B7E041F4C}" type="datetime1">
              <a:rPr lang="en-US"/>
              <a:pPr>
                <a:defRPr/>
              </a:pPr>
              <a:t>10/2/2019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983C7-4E11-4E71-83D1-278111DE66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2EAB9-3FB0-45B6-99BD-91F0096C5E6E}" type="datetime1">
              <a:rPr lang="en-US"/>
              <a:pPr>
                <a:defRPr/>
              </a:pPr>
              <a:t>10/2/2019</a:t>
            </a:fld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E9CFC-D184-4C96-8B71-2B324DCDFC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65FA4-C243-4B43-A9A7-D21AB27033F5}" type="datetime1">
              <a:rPr lang="en-US"/>
              <a:pPr>
                <a:defRPr/>
              </a:pPr>
              <a:t>10/2/2019</a:t>
            </a:fld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07DEC-F747-486A-9821-126E0787F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6FC07-DF5B-4393-B89D-AE58DA40E152}" type="datetime1">
              <a:rPr lang="en-US"/>
              <a:pPr>
                <a:defRPr/>
              </a:pPr>
              <a:t>10/2/2019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92655-536D-42A7-B668-05D92248E9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3C982-524A-47CC-A24D-DFD664415DCB}" type="datetime1">
              <a:rPr lang="en-US"/>
              <a:pPr>
                <a:defRPr/>
              </a:pPr>
              <a:t>10/2/2019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21669-9E45-434A-9090-809799B505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975" y="573088"/>
            <a:ext cx="85725" cy="5730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325" y="573088"/>
            <a:ext cx="576263" cy="5730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1544638"/>
            <a:ext cx="7315200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2770188"/>
            <a:ext cx="7315200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100" y="549275"/>
            <a:ext cx="1189038" cy="2968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alpha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DB99A7C-61C7-4B71-B017-FB0F8B9F5992}" type="datetime1">
              <a:rPr lang="en-US"/>
              <a:pPr>
                <a:defRPr/>
              </a:pPr>
              <a:t>10/2/2019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5200" y="549275"/>
            <a:ext cx="939800" cy="30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C10ADC8-BF12-4194-975B-D86ABF285B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663"/>
            <a:ext cx="2246312" cy="301625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165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27363" y="3313113"/>
            <a:ext cx="3862387" cy="7524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latin typeface="+mn-lt"/>
                <a:ea typeface="Batang" panose="02030600000101010101" pitchFamily="18" charset="-127"/>
                <a:cs typeface="Arial"/>
              </a:rPr>
              <a:t>«</a:t>
            </a:r>
            <a:r>
              <a:rPr lang="en-US" dirty="0">
                <a:latin typeface="+mn-lt"/>
                <a:ea typeface="Batang" panose="02030600000101010101" pitchFamily="18" charset="-127"/>
                <a:cs typeface="Arial"/>
              </a:rPr>
              <a:t>RK media</a:t>
            </a:r>
            <a:r>
              <a:rPr lang="ru-RU" dirty="0">
                <a:latin typeface="+mn-lt"/>
                <a:ea typeface="Batang" panose="02030600000101010101" pitchFamily="18" charset="-127"/>
                <a:cs typeface="Arial"/>
              </a:rPr>
              <a:t>»</a:t>
            </a:r>
            <a:endParaRPr lang="en-US" dirty="0">
              <a:latin typeface="+mn-lt"/>
              <a:ea typeface="Batang" panose="02030600000101010101" pitchFamily="18" charset="-127"/>
              <a:cs typeface="Arial"/>
            </a:endParaRPr>
          </a:p>
        </p:txBody>
      </p:sp>
      <p:sp>
        <p:nvSpPr>
          <p:cNvPr id="14339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EA5959-A0C2-46CD-A60C-6D7A91E53DC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/>
          </a:p>
        </p:txBody>
      </p:sp>
      <p:pic>
        <p:nvPicPr>
          <p:cNvPr id="14340" name="Picture 4" descr="C:\Users\Я\Desktop\Рисунок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43900" y="536575"/>
            <a:ext cx="8001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Box 5"/>
          <p:cNvSpPr txBox="1">
            <a:spLocks noChangeArrowheads="1"/>
          </p:cNvSpPr>
          <p:nvPr/>
        </p:nvSpPr>
        <p:spPr bwMode="auto">
          <a:xfrm>
            <a:off x="2959100" y="2878138"/>
            <a:ext cx="3225800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200" dirty="0"/>
              <a:t>Презентация компании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Текст 1"/>
          <p:cNvSpPr>
            <a:spLocks noGrp="1"/>
          </p:cNvSpPr>
          <p:nvPr>
            <p:ph type="body" idx="1"/>
          </p:nvPr>
        </p:nvSpPr>
        <p:spPr>
          <a:xfrm>
            <a:off x="158750" y="233363"/>
            <a:ext cx="8185150" cy="620712"/>
          </a:xfrm>
        </p:spPr>
        <p:txBody>
          <a:bodyPr/>
          <a:lstStyle/>
          <a:p>
            <a:pPr eaLnBrk="1" hangingPunct="1"/>
            <a:r>
              <a:rPr lang="ru-RU" dirty="0"/>
              <a:t>Реклама на </a:t>
            </a:r>
            <a:r>
              <a:rPr lang="ru-RU" dirty="0" err="1"/>
              <a:t>жд</a:t>
            </a:r>
            <a:r>
              <a:rPr lang="ru-RU" dirty="0"/>
              <a:t> вокзале (Минск) </a:t>
            </a:r>
          </a:p>
          <a:p>
            <a:pPr eaLnBrk="1" hangingPunct="1"/>
            <a:r>
              <a:rPr lang="ru-RU" b="0" dirty="0">
                <a:solidFill>
                  <a:schemeClr val="tx1"/>
                </a:solidFill>
              </a:rPr>
              <a:t>( 1,2*1,8м, 1*3м)                   </a:t>
            </a:r>
          </a:p>
        </p:txBody>
      </p:sp>
      <p:sp>
        <p:nvSpPr>
          <p:cNvPr id="21508" name="Номер слайда 5"/>
          <p:cNvSpPr>
            <a:spLocks noGrp="1"/>
          </p:cNvSpPr>
          <p:nvPr>
            <p:ph type="sldNum" sz="quarter" idx="16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70E753-0FBF-4AA7-BC76-0BFE7947BD0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/>
          </a:p>
        </p:txBody>
      </p:sp>
      <p:pic>
        <p:nvPicPr>
          <p:cNvPr id="20485" name="Picture 4" descr="C:\Users\Я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43900" y="517525"/>
            <a:ext cx="8001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G:\DCIM\224_0702\IMG_160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8075"/>
                    </a14:imgEffect>
                    <a14:imgEffect>
                      <a14:saturation sat="105000"/>
                    </a14:imgEffect>
                    <a14:imgEffect>
                      <a14:brightnessContrast bright="2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28" t="16650" r="27731" b="12187"/>
          <a:stretch/>
        </p:blipFill>
        <p:spPr bwMode="auto">
          <a:xfrm>
            <a:off x="1076324" y="942582"/>
            <a:ext cx="3562351" cy="231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2" descr="DSC_правый_мал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208" y="942582"/>
            <a:ext cx="3571192" cy="2281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2" descr="C:\Documents and Settings\USER\Мои документы\MY DOCU\Calipso\минский вокзал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745" y="3642967"/>
            <a:ext cx="3493508" cy="2448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User\Desktop\лл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931" y="3638550"/>
            <a:ext cx="366247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19175" y="6207666"/>
            <a:ext cx="75152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Рекламные модули на Ж/Д вокзале Минска  различного формата.</a:t>
            </a:r>
          </a:p>
        </p:txBody>
      </p:sp>
    </p:spTree>
    <p:extLst>
      <p:ext uri="{BB962C8B-B14F-4D97-AF65-F5344CB8AC3E}">
        <p14:creationId xmlns:p14="http://schemas.microsoft.com/office/powerpoint/2010/main" val="2793341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3"/>
          <p:cNvSpPr>
            <a:spLocks noGrp="1"/>
          </p:cNvSpPr>
          <p:nvPr>
            <p:ph type="title"/>
          </p:nvPr>
        </p:nvSpPr>
        <p:spPr>
          <a:xfrm>
            <a:off x="147003" y="406718"/>
            <a:ext cx="7315200" cy="1154112"/>
          </a:xfrm>
        </p:spPr>
        <p:txBody>
          <a:bodyPr/>
          <a:lstStyle/>
          <a:p>
            <a:r>
              <a:rPr lang="ru-RU" sz="2500" b="1" dirty="0"/>
              <a:t>Транзитная реклама</a:t>
            </a:r>
            <a:br>
              <a:rPr lang="ru-RU" sz="2500" dirty="0"/>
            </a:br>
            <a:endParaRPr lang="ru-RU" sz="2500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EC7BD2FF-E56D-4E72-9E9B-0BDC8215779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23555" name="Rectangle 3"/>
          <p:cNvSpPr txBox="1">
            <a:spLocks noChangeArrowheads="1"/>
          </p:cNvSpPr>
          <p:nvPr/>
        </p:nvSpPr>
        <p:spPr bwMode="auto">
          <a:xfrm>
            <a:off x="135262" y="1080810"/>
            <a:ext cx="4610098" cy="2524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just" eaLnBrk="0" hangingPunct="0">
              <a:spcBef>
                <a:spcPct val="20000"/>
              </a:spcBef>
              <a:buClr>
                <a:schemeClr val="tx2"/>
              </a:buClr>
            </a:pPr>
            <a:r>
              <a:rPr lang="ru-RU" sz="1100" b="1" dirty="0">
                <a:latin typeface="Arial Cyr"/>
              </a:rPr>
              <a:t>   Предлагаем Вам проверенный вид рекламы – </a:t>
            </a:r>
            <a:r>
              <a:rPr lang="ru-RU" sz="1100" b="1" dirty="0">
                <a:solidFill>
                  <a:schemeClr val="tx2"/>
                </a:solidFill>
                <a:latin typeface="Arial Cyr"/>
              </a:rPr>
              <a:t>рекламу в городском транспорте.  </a:t>
            </a:r>
            <a:r>
              <a:rPr lang="ru-RU" sz="1100" b="1" dirty="0">
                <a:latin typeface="Arial Cyr"/>
              </a:rPr>
              <a:t>Данный формат ненавязчиво привлекает внимание пассажиров, является недорогим и эффективным каналом привлечения клиентов. </a:t>
            </a:r>
          </a:p>
          <a:p>
            <a:pPr algn="just" eaLnBrk="0" hangingPunct="0">
              <a:spcBef>
                <a:spcPct val="20000"/>
              </a:spcBef>
              <a:buClr>
                <a:schemeClr val="tx2"/>
              </a:buClr>
            </a:pPr>
            <a:r>
              <a:rPr lang="ru-RU" sz="1100" b="1" dirty="0">
                <a:solidFill>
                  <a:srgbClr val="FF0000"/>
                </a:solidFill>
                <a:latin typeface="Arial Cyr"/>
              </a:rPr>
              <a:t>Листовки – А4, А3</a:t>
            </a:r>
          </a:p>
          <a:p>
            <a:pPr algn="just" eaLnBrk="0" hangingPunct="0">
              <a:spcBef>
                <a:spcPct val="20000"/>
              </a:spcBef>
              <a:buClr>
                <a:schemeClr val="tx2"/>
              </a:buClr>
            </a:pPr>
            <a:r>
              <a:rPr lang="ru-RU" sz="1100" b="1" dirty="0">
                <a:solidFill>
                  <a:srgbClr val="FF0000"/>
                </a:solidFill>
                <a:latin typeface="Arial Cyr"/>
              </a:rPr>
              <a:t>Растяжки – 30*89см</a:t>
            </a:r>
          </a:p>
          <a:p>
            <a:pPr algn="just" eaLnBrk="0" hangingPunct="0">
              <a:spcBef>
                <a:spcPct val="20000"/>
              </a:spcBef>
              <a:buClr>
                <a:schemeClr val="tx2"/>
              </a:buClr>
            </a:pPr>
            <a:endParaRPr lang="ru-RU" sz="1100" b="1" dirty="0">
              <a:latin typeface="Arial Cyr"/>
            </a:endParaRPr>
          </a:p>
          <a:p>
            <a:pPr algn="just" eaLnBrk="0" hangingPunct="0">
              <a:spcBef>
                <a:spcPct val="20000"/>
              </a:spcBef>
              <a:buClr>
                <a:schemeClr val="tx2"/>
              </a:buClr>
            </a:pPr>
            <a:endParaRPr lang="ru-RU" sz="1100" b="1" dirty="0">
              <a:latin typeface="Arial Cyr"/>
            </a:endParaRPr>
          </a:p>
          <a:p>
            <a:pPr algn="just" eaLnBrk="0" hangingPunct="0">
              <a:spcBef>
                <a:spcPct val="20000"/>
              </a:spcBef>
              <a:buClr>
                <a:schemeClr val="tx2"/>
              </a:buClr>
            </a:pPr>
            <a:endParaRPr lang="ru-RU" sz="1100" b="1" dirty="0">
              <a:solidFill>
                <a:schemeClr val="tx2"/>
              </a:solidFill>
              <a:latin typeface="Arial Cyr"/>
            </a:endParaRPr>
          </a:p>
        </p:txBody>
      </p:sp>
      <p:pic>
        <p:nvPicPr>
          <p:cNvPr id="10" name="Picture 4" descr="C:\Users\Я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43900" y="536575"/>
            <a:ext cx="8001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Documents and Settings\Admin\Рабочий стол\А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498" y="3429000"/>
            <a:ext cx="3753803" cy="2209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Documents and Settings\Admin\Рабочий стол\20170421_18275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498" y="1362074"/>
            <a:ext cx="3752850" cy="189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Documents and Settings\Admin\Рабочий стол\растяжка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3257550"/>
            <a:ext cx="4057650" cy="24559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1021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Номер слайда 5"/>
          <p:cNvSpPr>
            <a:spLocks noGrp="1"/>
          </p:cNvSpPr>
          <p:nvPr>
            <p:ph type="sldNum" sz="quarter" idx="16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2E5B54-C3AD-4708-B92B-28067190698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/>
          </a:p>
        </p:txBody>
      </p:sp>
      <p:sp>
        <p:nvSpPr>
          <p:cNvPr id="28675" name="Заголовок 6"/>
          <p:cNvSpPr>
            <a:spLocks noGrp="1"/>
          </p:cNvSpPr>
          <p:nvPr>
            <p:ph type="title"/>
          </p:nvPr>
        </p:nvSpPr>
        <p:spPr>
          <a:xfrm>
            <a:off x="914400" y="1011238"/>
            <a:ext cx="7315200" cy="1154112"/>
          </a:xfrm>
        </p:spPr>
        <p:txBody>
          <a:bodyPr/>
          <a:lstStyle/>
          <a:p>
            <a:pPr eaLnBrk="1" hangingPunct="1"/>
            <a:r>
              <a:rPr lang="ru-RU" dirty="0"/>
              <a:t>Почему мы:</a:t>
            </a:r>
          </a:p>
        </p:txBody>
      </p:sp>
      <p:pic>
        <p:nvPicPr>
          <p:cNvPr id="28676" name="Picture 4" descr="C:\Users\Я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43900" y="536575"/>
            <a:ext cx="8001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879475" y="2693988"/>
            <a:ext cx="6435725" cy="2954337"/>
          </a:xfrm>
        </p:spPr>
        <p:txBody>
          <a:bodyPr rtlCol="0">
            <a:normAutofit fontScale="85000" lnSpcReduction="10000"/>
          </a:bodyPr>
          <a:lstStyle/>
          <a:p>
            <a:pPr indent="-182880" eaLnBrk="1" hangingPunct="1">
              <a:lnSpc>
                <a:spcPct val="150000"/>
              </a:lnSpc>
              <a:spcAft>
                <a:spcPts val="0"/>
              </a:spcAft>
              <a:buFont typeface="Wingdings" charset="2"/>
              <a:buChar char="§"/>
              <a:defRPr/>
            </a:pPr>
            <a:r>
              <a:rPr lang="ru-RU" dirty="0"/>
              <a:t>Творческий подход к </a:t>
            </a:r>
            <a:r>
              <a:rPr lang="ru-RU"/>
              <a:t>реализации проектов</a:t>
            </a:r>
            <a:endParaRPr lang="ru-RU" dirty="0"/>
          </a:p>
          <a:p>
            <a:pPr indent="-182880" eaLnBrk="1" hangingPunct="1">
              <a:lnSpc>
                <a:spcPct val="150000"/>
              </a:lnSpc>
              <a:spcAft>
                <a:spcPts val="0"/>
              </a:spcAft>
              <a:buFont typeface="Wingdings" charset="2"/>
              <a:buChar char="§"/>
              <a:defRPr/>
            </a:pPr>
            <a:r>
              <a:rPr lang="ru-RU" dirty="0"/>
              <a:t>Возможность провести </a:t>
            </a:r>
            <a:r>
              <a:rPr lang="ru-RU" dirty="0" err="1"/>
              <a:t>таргетированную</a:t>
            </a:r>
            <a:r>
              <a:rPr lang="ru-RU" dirty="0"/>
              <a:t> рекламную кампанию;</a:t>
            </a:r>
          </a:p>
          <a:p>
            <a:pPr indent="-182880" eaLnBrk="1" hangingPunct="1">
              <a:lnSpc>
                <a:spcPct val="150000"/>
              </a:lnSpc>
              <a:spcAft>
                <a:spcPts val="0"/>
              </a:spcAft>
              <a:buFont typeface="Wingdings" charset="2"/>
              <a:buChar char="§"/>
              <a:defRPr/>
            </a:pPr>
            <a:r>
              <a:rPr lang="ru-RU" dirty="0"/>
              <a:t>Квалифицированный персонал;</a:t>
            </a:r>
          </a:p>
          <a:p>
            <a:pPr indent="-182880" eaLnBrk="1" hangingPunct="1">
              <a:lnSpc>
                <a:spcPct val="150000"/>
              </a:lnSpc>
              <a:spcAft>
                <a:spcPts val="0"/>
              </a:spcAft>
              <a:buFont typeface="Wingdings" charset="2"/>
              <a:buChar char="§"/>
              <a:defRPr/>
            </a:pPr>
            <a:r>
              <a:rPr lang="ru-RU" dirty="0"/>
              <a:t>Гибкая система скидок;</a:t>
            </a:r>
          </a:p>
          <a:p>
            <a:pPr indent="-182880" eaLnBrk="1" hangingPunct="1">
              <a:lnSpc>
                <a:spcPct val="150000"/>
              </a:lnSpc>
              <a:spcAft>
                <a:spcPts val="0"/>
              </a:spcAft>
              <a:buFont typeface="Wingdings" charset="2"/>
              <a:buChar char="§"/>
              <a:defRPr/>
            </a:pPr>
            <a:r>
              <a:rPr lang="ru-RU" dirty="0"/>
              <a:t>Все работы сдаются точно в срок;</a:t>
            </a:r>
          </a:p>
          <a:p>
            <a:pPr indent="-182880" eaLnBrk="1" hangingPunct="1">
              <a:lnSpc>
                <a:spcPct val="150000"/>
              </a:lnSpc>
              <a:spcAft>
                <a:spcPts val="0"/>
              </a:spcAft>
              <a:buFont typeface="Wingdings" charset="2"/>
              <a:buChar char="§"/>
              <a:defRPr/>
            </a:pPr>
            <a:r>
              <a:rPr lang="ru-RU" dirty="0"/>
              <a:t>Техподдержка на всех этапах рекламной кампании.</a:t>
            </a:r>
          </a:p>
          <a:p>
            <a:pPr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Текст 1"/>
          <p:cNvSpPr>
            <a:spLocks noGrp="1"/>
          </p:cNvSpPr>
          <p:nvPr>
            <p:ph type="body" idx="1"/>
          </p:nvPr>
        </p:nvSpPr>
        <p:spPr>
          <a:xfrm>
            <a:off x="251520" y="548680"/>
            <a:ext cx="4017962" cy="765175"/>
          </a:xfrm>
        </p:spPr>
        <p:txBody>
          <a:bodyPr/>
          <a:lstStyle/>
          <a:p>
            <a:pPr eaLnBrk="1" hangingPunct="1"/>
            <a:r>
              <a:rPr lang="ru-RU" sz="3000" dirty="0"/>
              <a:t>Нам доверяют:</a:t>
            </a:r>
          </a:p>
        </p:txBody>
      </p:sp>
      <p:sp>
        <p:nvSpPr>
          <p:cNvPr id="53251" name="Номер слайда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4E4C0FE-0A07-4734-A38A-CB0B45BE6750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3252" name="Picture 4" descr="C:\Users\Я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43900" y="536575"/>
            <a:ext cx="8001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C:\Users\User\Desktop\лог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81" y="1700808"/>
            <a:ext cx="8781839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165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383" y="463174"/>
            <a:ext cx="7315200" cy="1154097"/>
          </a:xfrm>
        </p:spPr>
        <p:txBody>
          <a:bodyPr>
            <a:normAutofit/>
          </a:bodyPr>
          <a:lstStyle/>
          <a:p>
            <a:r>
              <a:rPr lang="az-Cyrl-AZ" dirty="0">
                <a:cs typeface="Arial"/>
              </a:rPr>
              <a:t>Наши контакты</a:t>
            </a:r>
            <a:endParaRPr lang="en-US" dirty="0"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0476" y="1786120"/>
            <a:ext cx="500368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Адрес:</a:t>
            </a:r>
          </a:p>
          <a:p>
            <a:r>
              <a:rPr lang="ru-RU" dirty="0"/>
              <a:t>г. Брест, ул. Ленинградская д. 37   (офис 429)</a:t>
            </a:r>
          </a:p>
          <a:p>
            <a:r>
              <a:rPr lang="ru-RU" dirty="0"/>
              <a:t> </a:t>
            </a:r>
            <a:endParaRPr lang="ru-RU" sz="1100" dirty="0"/>
          </a:p>
          <a:p>
            <a:r>
              <a:rPr lang="ru-RU" b="1" dirty="0"/>
              <a:t>Телефоны (офис):</a:t>
            </a:r>
          </a:p>
          <a:p>
            <a:r>
              <a:rPr lang="ru-RU" dirty="0"/>
              <a:t>+375 (162) 55 88 88</a:t>
            </a:r>
          </a:p>
          <a:p>
            <a:r>
              <a:rPr lang="ru-RU" dirty="0"/>
              <a:t>+375 (162) 56 66 66</a:t>
            </a:r>
          </a:p>
          <a:p>
            <a:endParaRPr lang="ru-RU" dirty="0"/>
          </a:p>
          <a:p>
            <a:r>
              <a:rPr lang="ru-RU" dirty="0"/>
              <a:t>+375 (</a:t>
            </a:r>
            <a:r>
              <a:rPr lang="en-US" dirty="0"/>
              <a:t>33</a:t>
            </a:r>
            <a:r>
              <a:rPr lang="ru-RU" dirty="0"/>
              <a:t>) </a:t>
            </a:r>
            <a:r>
              <a:rPr lang="en-US" dirty="0"/>
              <a:t>903-98-08</a:t>
            </a:r>
            <a:endParaRPr lang="ru-RU" dirty="0"/>
          </a:p>
          <a:p>
            <a:r>
              <a:rPr lang="ru-RU" dirty="0"/>
              <a:t>+375 (</a:t>
            </a:r>
            <a:r>
              <a:rPr lang="en-US" dirty="0"/>
              <a:t>44</a:t>
            </a:r>
            <a:r>
              <a:rPr lang="ru-RU" dirty="0"/>
              <a:t>) </a:t>
            </a:r>
            <a:r>
              <a:rPr lang="en-US" dirty="0"/>
              <a:t>722-10-40</a:t>
            </a:r>
            <a:endParaRPr lang="ru-RU" dirty="0"/>
          </a:p>
          <a:p>
            <a:endParaRPr lang="ru-RU" dirty="0"/>
          </a:p>
          <a:p>
            <a:r>
              <a:rPr lang="ru-RU" b="1" dirty="0" err="1"/>
              <a:t>Эл.почта</a:t>
            </a:r>
            <a:r>
              <a:rPr lang="ru-RU" b="1" dirty="0"/>
              <a:t>:</a:t>
            </a:r>
            <a:endParaRPr lang="en-US" b="1" dirty="0"/>
          </a:p>
          <a:p>
            <a:r>
              <a:rPr lang="en-US" dirty="0">
                <a:solidFill>
                  <a:srgbClr val="57B7FF"/>
                </a:solidFill>
              </a:rPr>
              <a:t>rk@rkmedia.by</a:t>
            </a:r>
            <a:r>
              <a:rPr lang="ru-RU" dirty="0">
                <a:solidFill>
                  <a:srgbClr val="57B7FF"/>
                </a:solidFill>
              </a:rPr>
              <a:t> </a:t>
            </a:r>
            <a:endParaRPr lang="ru-RU" u="sng" dirty="0">
              <a:solidFill>
                <a:srgbClr val="57B7FF"/>
              </a:solidFill>
            </a:endParaRPr>
          </a:p>
          <a:p>
            <a:endParaRPr lang="ru-RU" dirty="0"/>
          </a:p>
        </p:txBody>
      </p:sp>
      <p:pic>
        <p:nvPicPr>
          <p:cNvPr id="8" name="Picture 4" descr="C:\Users\Я\Desktop\Рисунок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583" y="536122"/>
            <a:ext cx="800417" cy="63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815183" y="6453162"/>
            <a:ext cx="25922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ru-RU" sz="1600" b="1" dirty="0">
                <a:solidFill>
                  <a:schemeClr val="tx2"/>
                </a:solidFill>
              </a:rPr>
              <a:t>www.RKmedia.by</a:t>
            </a:r>
            <a:endParaRPr lang="ru-RU" altLang="ru-RU" sz="1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142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7315200" y="549275"/>
            <a:ext cx="939800" cy="3016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9B63652-BDDB-4E78-8396-B7BFB9E20F12}" type="slidenum">
              <a:rPr lang="en-US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n-US" sz="1200" dirty="0">
              <a:latin typeface="+mn-lt"/>
            </a:endParaRPr>
          </a:p>
        </p:txBody>
      </p:sp>
      <p:pic>
        <p:nvPicPr>
          <p:cNvPr id="16386" name="Picture 4" descr="C:\Users\Я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43900" y="536575"/>
            <a:ext cx="8001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Box 8"/>
          <p:cNvSpPr txBox="1">
            <a:spLocks noChangeArrowheads="1"/>
          </p:cNvSpPr>
          <p:nvPr/>
        </p:nvSpPr>
        <p:spPr bwMode="auto">
          <a:xfrm>
            <a:off x="3681413" y="6459538"/>
            <a:ext cx="1992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www.RKmedia.by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6389" name="Title 1"/>
          <p:cNvSpPr>
            <a:spLocks noGrp="1"/>
          </p:cNvSpPr>
          <p:nvPr>
            <p:ph type="title" idx="4294967295"/>
          </p:nvPr>
        </p:nvSpPr>
        <p:spPr>
          <a:xfrm>
            <a:off x="962025" y="1276350"/>
            <a:ext cx="1760538" cy="641350"/>
          </a:xfrm>
        </p:spPr>
        <p:txBody>
          <a:bodyPr/>
          <a:lstStyle/>
          <a:p>
            <a:pPr eaLnBrk="1" hangingPunct="1"/>
            <a:r>
              <a:rPr lang="ru-RU" sz="3600" dirty="0">
                <a:cs typeface="Arial" charset="0"/>
              </a:rPr>
              <a:t>О нас</a:t>
            </a:r>
            <a:endParaRPr lang="en-US" sz="3600" dirty="0">
              <a:cs typeface="Arial" charset="0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4294967295"/>
          </p:nvPr>
        </p:nvSpPr>
        <p:spPr>
          <a:xfrm>
            <a:off x="4879975" y="1144588"/>
            <a:ext cx="3503613" cy="5262562"/>
          </a:xfrm>
        </p:spPr>
        <p:txBody>
          <a:bodyPr rtlCol="0">
            <a:no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ru-RU" sz="1100" b="1" dirty="0" err="1">
                <a:solidFill>
                  <a:schemeClr val="tx2"/>
                </a:solidFill>
              </a:rPr>
              <a:t>RК­media</a:t>
            </a:r>
            <a:r>
              <a:rPr lang="ru-RU" sz="1100" dirty="0"/>
              <a:t> является одной из крупнейших фирм­ владельцев рекламных конструкций в Республике Беларусь более 700 сторон.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ru-RU" sz="1100" b="1" dirty="0">
                <a:solidFill>
                  <a:schemeClr val="tx2"/>
                </a:solidFill>
              </a:rPr>
              <a:t>С 2008г. </a:t>
            </a:r>
            <a:r>
              <a:rPr lang="ru-RU" sz="1100" dirty="0"/>
              <a:t>наша компания активно развивается, устанавливая новые рекламные конструкции как в Бресте, так и в других городах Беларуси. Поэтому мы можем предложить Вам размещение практически во всех областных и некоторых районных центрах нашей страны.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ru-RU" sz="1100" b="1" dirty="0">
                <a:solidFill>
                  <a:schemeClr val="tx2"/>
                </a:solidFill>
              </a:rPr>
              <a:t>В настоящее время </a:t>
            </a:r>
            <a:r>
              <a:rPr lang="ru-RU" sz="1100" dirty="0"/>
              <a:t>мы владеем  рекламными конструкциями в Минске, Бресте, Гомеле, Гродно, Витебске, Могилеве, </a:t>
            </a:r>
            <a:r>
              <a:rPr lang="ru-RU" sz="1100" dirty="0" err="1"/>
              <a:t>Кобрине</a:t>
            </a:r>
            <a:r>
              <a:rPr lang="ru-RU" sz="1100" dirty="0"/>
              <a:t>,  Ивацевичах, Логойск, </a:t>
            </a:r>
            <a:r>
              <a:rPr lang="ru-RU" sz="1100" dirty="0" err="1"/>
              <a:t>Силичи</a:t>
            </a:r>
            <a:r>
              <a:rPr lang="ru-RU" sz="1100" dirty="0"/>
              <a:t>. Лида. </a:t>
            </a:r>
            <a:endParaRPr lang="en-US" sz="1100" dirty="0"/>
          </a:p>
          <a:p>
            <a:pPr eaLnBrk="1" hangingPunct="1">
              <a:lnSpc>
                <a:spcPct val="150000"/>
              </a:lnSpc>
              <a:defRPr/>
            </a:pPr>
            <a:r>
              <a:rPr lang="ru-RU" sz="1100" b="1" dirty="0">
                <a:solidFill>
                  <a:schemeClr val="tx2"/>
                </a:solidFill>
              </a:rPr>
              <a:t>Возможность</a:t>
            </a:r>
            <a:r>
              <a:rPr lang="ru-RU" sz="1100" b="1" dirty="0"/>
              <a:t> </a:t>
            </a:r>
            <a:r>
              <a:rPr lang="ru-RU" sz="1100" dirty="0"/>
              <a:t>проведения краткосрочных рекламных кампаний.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ru-RU" sz="1100" b="1" dirty="0">
                <a:solidFill>
                  <a:schemeClr val="tx2"/>
                </a:solidFill>
              </a:rPr>
              <a:t>Основой работы </a:t>
            </a:r>
            <a:r>
              <a:rPr lang="ru-RU" sz="1100" dirty="0"/>
              <a:t>нашей компании является абсолютное понимание того, что долгосрочный успех нашей деятельности на 100% зависит от успеха Вашей рекламной кампании</a:t>
            </a:r>
          </a:p>
          <a:p>
            <a:pPr marL="45720" indent="0" eaLnBrk="1" fontAlgn="auto" hangingPunct="1">
              <a:lnSpc>
                <a:spcPct val="150000"/>
              </a:lnSpc>
              <a:spcAft>
                <a:spcPts val="0"/>
              </a:spcAft>
              <a:buFont typeface="Wingdings" charset="2"/>
              <a:buNone/>
              <a:defRPr/>
            </a:pPr>
            <a:endParaRPr lang="en-US" sz="1400" dirty="0"/>
          </a:p>
        </p:txBody>
      </p:sp>
      <p:pic>
        <p:nvPicPr>
          <p:cNvPr id="16391" name="Picture 2" descr="C:\Users\Я\Desktop\Презы\АСБлизинг\карта РБ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" y="2058988"/>
            <a:ext cx="4443413" cy="359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Placeholder 1"/>
          <p:cNvSpPr>
            <a:spLocks noGrp="1"/>
          </p:cNvSpPr>
          <p:nvPr>
            <p:ph type="body" idx="1"/>
          </p:nvPr>
        </p:nvSpPr>
        <p:spPr>
          <a:xfrm>
            <a:off x="690563" y="2428875"/>
            <a:ext cx="3363912" cy="622300"/>
          </a:xfrm>
        </p:spPr>
        <p:txBody>
          <a:bodyPr/>
          <a:lstStyle/>
          <a:p>
            <a:pPr eaLnBrk="1" hangingPunct="1"/>
            <a:r>
              <a:rPr lang="ru-RU" dirty="0" err="1"/>
              <a:t>Билборд</a:t>
            </a:r>
            <a:r>
              <a:rPr lang="ru-RU" dirty="0"/>
              <a:t> </a:t>
            </a:r>
            <a:r>
              <a:rPr lang="ru-RU" b="0" dirty="0">
                <a:solidFill>
                  <a:schemeClr val="tx1"/>
                </a:solidFill>
              </a:rPr>
              <a:t>(3*6м, 3*12м)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17410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4860925" y="2428875"/>
            <a:ext cx="3617913" cy="622300"/>
          </a:xfrm>
        </p:spPr>
        <p:txBody>
          <a:bodyPr/>
          <a:lstStyle/>
          <a:p>
            <a:pPr eaLnBrk="1" hangingPunct="1"/>
            <a:r>
              <a:rPr lang="ru-RU" dirty="0" err="1"/>
              <a:t>Лайтпостер</a:t>
            </a:r>
            <a:r>
              <a:rPr lang="ru-RU" dirty="0"/>
              <a:t> </a:t>
            </a:r>
            <a:r>
              <a:rPr lang="ru-RU" b="0" dirty="0">
                <a:solidFill>
                  <a:schemeClr val="tx1"/>
                </a:solidFill>
              </a:rPr>
              <a:t>(1,2*1,8м)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6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4FA4D3-A734-4A6B-B94A-CF39EB1DB4D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/>
          </a:p>
        </p:txBody>
      </p:sp>
      <p:sp>
        <p:nvSpPr>
          <p:cNvPr id="17413" name="Title 6"/>
          <p:cNvSpPr>
            <a:spLocks noGrp="1"/>
          </p:cNvSpPr>
          <p:nvPr>
            <p:ph type="title"/>
          </p:nvPr>
        </p:nvSpPr>
        <p:spPr>
          <a:xfrm>
            <a:off x="973138" y="1306513"/>
            <a:ext cx="7315200" cy="1017587"/>
          </a:xfrm>
        </p:spPr>
        <p:txBody>
          <a:bodyPr/>
          <a:lstStyle/>
          <a:p>
            <a:pPr eaLnBrk="1" hangingPunct="1"/>
            <a:r>
              <a:rPr lang="ru-RU" dirty="0">
                <a:cs typeface="Arial" charset="0"/>
              </a:rPr>
              <a:t>Наши форматы:</a:t>
            </a:r>
            <a:endParaRPr lang="en-US" dirty="0">
              <a:cs typeface="Arial" charset="0"/>
            </a:endParaRPr>
          </a:p>
        </p:txBody>
      </p:sp>
      <p:pic>
        <p:nvPicPr>
          <p:cNvPr id="17414" name="Picture 4" descr="C:\Users\Я\Desktop\Рисунок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43900" y="536575"/>
            <a:ext cx="8001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Лена\!рабочая\Рекламный отдел\Конструкции\Ситилайты\Микс\DSC_02431_новый размер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689" y="3207151"/>
            <a:ext cx="3280411" cy="254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43" y="3207150"/>
            <a:ext cx="4105927" cy="254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28674" y="6119768"/>
            <a:ext cx="75152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Более 200-т рекламных щитов в городе Бресте. Сеть рекламных конструкций во всех областных городах..</a:t>
            </a:r>
          </a:p>
          <a:p>
            <a:endParaRPr lang="ru-RU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Текст 2"/>
          <p:cNvSpPr>
            <a:spLocks noGrp="1"/>
          </p:cNvSpPr>
          <p:nvPr>
            <p:ph type="body" sz="quarter" idx="3"/>
          </p:nvPr>
        </p:nvSpPr>
        <p:spPr>
          <a:xfrm>
            <a:off x="928687" y="941388"/>
            <a:ext cx="3957637" cy="620712"/>
          </a:xfrm>
        </p:spPr>
        <p:txBody>
          <a:bodyPr/>
          <a:lstStyle/>
          <a:p>
            <a:pPr eaLnBrk="1" hangingPunct="1"/>
            <a:r>
              <a:rPr lang="ru-RU" dirty="0"/>
              <a:t>Брандмауэры</a:t>
            </a:r>
          </a:p>
          <a:p>
            <a:pPr eaLnBrk="1" hangingPunct="1"/>
            <a:r>
              <a:rPr lang="ru-RU" b="0" dirty="0">
                <a:solidFill>
                  <a:schemeClr val="tx1"/>
                </a:solidFill>
              </a:rPr>
              <a:t>(6*6м, 6*12м, 9*12м, 11*12м)</a:t>
            </a:r>
          </a:p>
        </p:txBody>
      </p:sp>
      <p:sp>
        <p:nvSpPr>
          <p:cNvPr id="21508" name="Номер слайда 5"/>
          <p:cNvSpPr>
            <a:spLocks noGrp="1"/>
          </p:cNvSpPr>
          <p:nvPr>
            <p:ph type="sldNum" sz="quarter" idx="16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70E753-0FBF-4AA7-BC76-0BFE7947BD0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/>
          </a:p>
        </p:txBody>
      </p:sp>
      <p:pic>
        <p:nvPicPr>
          <p:cNvPr id="20485" name="Picture 4" descr="C:\Users\Я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43900" y="536575"/>
            <a:ext cx="8001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Лена\!рабочая\Рекламный отдел\Конструкции\Настенки\Суворова - Волгоградская\139 копия_новый размер1_новый разме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1703240"/>
            <a:ext cx="4229100" cy="280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C:\Лена\!рабочая\Рекламный отдел\Конструкции\Настенки\Партизанский\DSC_01041_новый размер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00"/>
          <a:stretch/>
        </p:blipFill>
        <p:spPr bwMode="auto">
          <a:xfrm>
            <a:off x="4562475" y="2570163"/>
            <a:ext cx="4412455" cy="297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09612" y="6119768"/>
            <a:ext cx="75152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Мега-</a:t>
            </a:r>
            <a:r>
              <a:rPr lang="ru-RU" sz="1100" dirty="0" err="1"/>
              <a:t>борды</a:t>
            </a:r>
            <a:r>
              <a:rPr lang="ru-RU" sz="1100" dirty="0"/>
              <a:t>, настенные конструкции формата 6*3м. Идеальные места для размещения </a:t>
            </a:r>
            <a:r>
              <a:rPr lang="ru-RU" sz="1100" dirty="0" err="1"/>
              <a:t>имиджевой</a:t>
            </a:r>
            <a:r>
              <a:rPr lang="ru-RU" sz="1100" dirty="0"/>
              <a:t> рекламы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Текст 1"/>
          <p:cNvSpPr>
            <a:spLocks noGrp="1"/>
          </p:cNvSpPr>
          <p:nvPr>
            <p:ph type="body" idx="1"/>
          </p:nvPr>
        </p:nvSpPr>
        <p:spPr>
          <a:xfrm>
            <a:off x="88581" y="722313"/>
            <a:ext cx="8185150" cy="620712"/>
          </a:xfrm>
        </p:spPr>
        <p:txBody>
          <a:bodyPr/>
          <a:lstStyle/>
          <a:p>
            <a:pPr eaLnBrk="1" hangingPunct="1"/>
            <a:r>
              <a:rPr lang="ru-RU" dirty="0"/>
              <a:t>Реклама на ограждениях напротив ТЦ «Корона»  </a:t>
            </a:r>
          </a:p>
          <a:p>
            <a:pPr eaLnBrk="1" hangingPunct="1"/>
            <a:r>
              <a:rPr lang="ru-RU" b="0" dirty="0">
                <a:solidFill>
                  <a:schemeClr val="tx1"/>
                </a:solidFill>
              </a:rPr>
              <a:t>Размеры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ru-RU" b="0" dirty="0">
                <a:solidFill>
                  <a:schemeClr val="tx1"/>
                </a:solidFill>
              </a:rPr>
              <a:t>модулей -  3*15м, 3*23,5м, 3</a:t>
            </a:r>
            <a:r>
              <a:rPr lang="ru-RU" dirty="0">
                <a:solidFill>
                  <a:schemeClr val="tx1"/>
                </a:solidFill>
              </a:rPr>
              <a:t>*</a:t>
            </a:r>
            <a:r>
              <a:rPr lang="ru-RU" b="0" dirty="0">
                <a:solidFill>
                  <a:schemeClr val="tx1"/>
                </a:solidFill>
              </a:rPr>
              <a:t>27м , 3*32м  </a:t>
            </a:r>
            <a:r>
              <a:rPr lang="ru-RU" dirty="0">
                <a:solidFill>
                  <a:schemeClr val="tx1"/>
                </a:solidFill>
              </a:rPr>
              <a:t>              </a:t>
            </a:r>
          </a:p>
        </p:txBody>
      </p:sp>
      <p:sp>
        <p:nvSpPr>
          <p:cNvPr id="21508" name="Номер слайда 5"/>
          <p:cNvSpPr>
            <a:spLocks noGrp="1"/>
          </p:cNvSpPr>
          <p:nvPr>
            <p:ph type="sldNum" sz="quarter" idx="16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70E753-0FBF-4AA7-BC76-0BFE7947BD0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/>
          </a:p>
        </p:txBody>
      </p:sp>
      <p:pic>
        <p:nvPicPr>
          <p:cNvPr id="20485" name="Picture 4" descr="C:\Users\Я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43900" y="536575"/>
            <a:ext cx="8001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Лена\!рабочая\Рекламный отдел\Конструкции\Заборы\Корона\DSC_00081_новый разме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7845"/>
            <a:ext cx="4362450" cy="288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Лена\!рабочая\Рекламный отдел\Конструкции\Заборы\Корона\DSC_00051_новый размер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710" y="2755696"/>
            <a:ext cx="4617290" cy="3057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8674" y="6119768"/>
            <a:ext cx="75152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Ограждение расположено напротив ТЦ «Корона». Прекрасно работает на всю пешеходную публику, на </a:t>
            </a:r>
            <a:r>
              <a:rPr lang="ru-RU" sz="1100" dirty="0" err="1"/>
              <a:t>автоводителей</a:t>
            </a:r>
            <a:r>
              <a:rPr lang="ru-RU" sz="1100" dirty="0"/>
              <a:t> и пассажиров общественного транспорта. Канал пропускает самый интенсивный поток в городе.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-1" y="217487"/>
            <a:ext cx="7896225" cy="1154113"/>
          </a:xfrm>
        </p:spPr>
        <p:txBody>
          <a:bodyPr/>
          <a:lstStyle/>
          <a:p>
            <a:r>
              <a:rPr lang="ru-RU" sz="2000" b="1" dirty="0" err="1"/>
              <a:t>г.Брест</a:t>
            </a:r>
            <a:r>
              <a:rPr lang="ru-RU" sz="2000" b="1" dirty="0"/>
              <a:t>, ул. Советская - ул. Дзержинского  (</a:t>
            </a:r>
            <a:r>
              <a:rPr lang="ru-RU" sz="2000" b="1" dirty="0" err="1"/>
              <a:t>Тривижн</a:t>
            </a:r>
            <a:r>
              <a:rPr lang="ru-RU" sz="2000" b="1" dirty="0"/>
              <a:t> и статические рекламные модули ) </a:t>
            </a:r>
            <a:r>
              <a:rPr lang="ru-RU" sz="1600" b="1" dirty="0">
                <a:solidFill>
                  <a:schemeClr val="tx1"/>
                </a:solidFill>
              </a:rPr>
              <a:t>6*4,5м, 7,5*6,5м, 9*6,5м, 10*3 м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en-US" sz="2000" dirty="0"/>
              <a:t>BRBT0</a:t>
            </a:r>
            <a:r>
              <a:rPr lang="ru-RU" sz="2000" dirty="0"/>
              <a:t>178</a:t>
            </a:r>
            <a:r>
              <a:rPr lang="en-US" sz="2000" dirty="0"/>
              <a:t>A</a:t>
            </a:r>
            <a:r>
              <a:rPr lang="ru-RU" sz="2000" dirty="0"/>
              <a:t>1</a:t>
            </a:r>
          </a:p>
        </p:txBody>
      </p:sp>
      <p:pic>
        <p:nvPicPr>
          <p:cNvPr id="3075" name="Picture 2" descr="D:\Desktop\сов\5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213"/>
            <a:ext cx="6234113" cy="350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3" descr="D:\Desktop\Screenshot_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58" t="18593"/>
          <a:stretch>
            <a:fillRect/>
          </a:stretch>
        </p:blipFill>
        <p:spPr bwMode="auto">
          <a:xfrm>
            <a:off x="5003800" y="1687513"/>
            <a:ext cx="4162425" cy="354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 flipH="1">
            <a:off x="5940425" y="2457450"/>
            <a:ext cx="36513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940425" y="2528888"/>
            <a:ext cx="71438" cy="1793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5976938" y="2420938"/>
            <a:ext cx="107950" cy="365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724525" y="2420938"/>
            <a:ext cx="215900" cy="714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2936875" y="1773238"/>
            <a:ext cx="360363" cy="28733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1475656" y="1700213"/>
            <a:ext cx="0" cy="14407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1475656" y="3140968"/>
            <a:ext cx="20882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554213" y="1700560"/>
            <a:ext cx="0" cy="14407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1475656" y="1700560"/>
            <a:ext cx="20882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4" descr="C:\Users\Я\Desktop\Рисунок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43900" y="536575"/>
            <a:ext cx="8001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828674" y="6119768"/>
            <a:ext cx="75152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Ограждение расположено на центральной пешеходной улице Бреста, здесь супер трафик разнообразной целевой аудитории.  Рекламная конструкция только что установлена, но уже готова для размещения рекламы.</a:t>
            </a:r>
          </a:p>
        </p:txBody>
      </p:sp>
    </p:spTree>
    <p:extLst>
      <p:ext uri="{BB962C8B-B14F-4D97-AF65-F5344CB8AC3E}">
        <p14:creationId xmlns:p14="http://schemas.microsoft.com/office/powerpoint/2010/main" val="2346702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Текст 1"/>
          <p:cNvSpPr>
            <a:spLocks noGrp="1"/>
          </p:cNvSpPr>
          <p:nvPr>
            <p:ph type="body" idx="1"/>
          </p:nvPr>
        </p:nvSpPr>
        <p:spPr>
          <a:xfrm>
            <a:off x="567623" y="1171575"/>
            <a:ext cx="3365500" cy="622300"/>
          </a:xfrm>
        </p:spPr>
        <p:txBody>
          <a:bodyPr/>
          <a:lstStyle/>
          <a:p>
            <a:pPr eaLnBrk="1" hangingPunct="1"/>
            <a:r>
              <a:rPr lang="ru-RU" dirty="0"/>
              <a:t>Городские часы </a:t>
            </a:r>
            <a:r>
              <a:rPr lang="ru-RU" b="0" dirty="0">
                <a:solidFill>
                  <a:schemeClr val="tx1"/>
                </a:solidFill>
              </a:rPr>
              <a:t>(1,2*1,8м)</a:t>
            </a:r>
          </a:p>
        </p:txBody>
      </p:sp>
      <p:sp>
        <p:nvSpPr>
          <p:cNvPr id="19458" name="Текст 2"/>
          <p:cNvSpPr>
            <a:spLocks noGrp="1"/>
          </p:cNvSpPr>
          <p:nvPr>
            <p:ph type="body" sz="quarter" idx="3"/>
          </p:nvPr>
        </p:nvSpPr>
        <p:spPr>
          <a:xfrm>
            <a:off x="4837303" y="1255713"/>
            <a:ext cx="3589337" cy="620712"/>
          </a:xfrm>
        </p:spPr>
        <p:txBody>
          <a:bodyPr/>
          <a:lstStyle/>
          <a:p>
            <a:pPr eaLnBrk="1" hangingPunct="1"/>
            <a:r>
              <a:rPr lang="ru-RU" dirty="0"/>
              <a:t>Реклама на остановках</a:t>
            </a:r>
          </a:p>
          <a:p>
            <a:pPr eaLnBrk="1" hangingPunct="1"/>
            <a:r>
              <a:rPr lang="ru-RU" b="0" dirty="0">
                <a:solidFill>
                  <a:schemeClr val="tx1"/>
                </a:solidFill>
              </a:rPr>
              <a:t>(1,4*1,92м, 1,4*3,74м, 2*1,5м, 1,2*1,8м)</a:t>
            </a:r>
          </a:p>
        </p:txBody>
      </p:sp>
      <p:sp>
        <p:nvSpPr>
          <p:cNvPr id="20484" name="Номер слайда 5"/>
          <p:cNvSpPr>
            <a:spLocks noGrp="1"/>
          </p:cNvSpPr>
          <p:nvPr>
            <p:ph type="sldNum" sz="quarter" idx="16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90A671-4D67-4CCE-8088-38775FC3640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/>
          </a:p>
        </p:txBody>
      </p:sp>
      <p:pic>
        <p:nvPicPr>
          <p:cNvPr id="19461" name="Picture 4" descr="C:\Users\Я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43900" y="536575"/>
            <a:ext cx="8001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F:\фото\DSC_008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35" y="2052257"/>
            <a:ext cx="3716977" cy="2709005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896" y="1877922"/>
            <a:ext cx="4127054" cy="3057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28673" y="5576843"/>
            <a:ext cx="7515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Рекламные модули на коробе под часами – таких конструкций у нас две. Формат рекламного поля идентичен </a:t>
            </a:r>
            <a:r>
              <a:rPr lang="ru-RU" sz="1100" dirty="0" err="1"/>
              <a:t>ситилайту</a:t>
            </a:r>
            <a:r>
              <a:rPr lang="ru-RU" sz="1100" dirty="0"/>
              <a:t> – 1,2*1,8м. </a:t>
            </a:r>
          </a:p>
          <a:p>
            <a:endParaRPr lang="ru-RU" sz="1100" dirty="0"/>
          </a:p>
          <a:p>
            <a:r>
              <a:rPr lang="ru-RU" sz="1100" dirty="0"/>
              <a:t>Остановка – отличный формат для </a:t>
            </a:r>
            <a:r>
              <a:rPr lang="ru-RU" sz="1100" dirty="0" err="1"/>
              <a:t>брендирования</a:t>
            </a:r>
            <a:r>
              <a:rPr lang="ru-RU" sz="1100" dirty="0"/>
              <a:t>.  Возможно размещение на модулях различного формата.</a:t>
            </a:r>
          </a:p>
        </p:txBody>
      </p:sp>
    </p:spTree>
    <p:extLst>
      <p:ext uri="{BB962C8B-B14F-4D97-AF65-F5344CB8AC3E}">
        <p14:creationId xmlns:p14="http://schemas.microsoft.com/office/powerpoint/2010/main" val="898805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Текст 1"/>
          <p:cNvSpPr>
            <a:spLocks noGrp="1"/>
          </p:cNvSpPr>
          <p:nvPr>
            <p:ph type="body" idx="1"/>
          </p:nvPr>
        </p:nvSpPr>
        <p:spPr>
          <a:xfrm>
            <a:off x="482600" y="1370013"/>
            <a:ext cx="3363913" cy="620712"/>
          </a:xfrm>
        </p:spPr>
        <p:txBody>
          <a:bodyPr/>
          <a:lstStyle/>
          <a:p>
            <a:pPr eaLnBrk="1" hangingPunct="1"/>
            <a:r>
              <a:rPr lang="ru-RU" dirty="0"/>
              <a:t>Городские указатели</a:t>
            </a:r>
          </a:p>
          <a:p>
            <a:pPr eaLnBrk="1" hangingPunct="1"/>
            <a:r>
              <a:rPr lang="ru-RU" b="0" dirty="0">
                <a:solidFill>
                  <a:schemeClr val="tx1"/>
                </a:solidFill>
              </a:rPr>
              <a:t>(1,24*09м)</a:t>
            </a:r>
          </a:p>
        </p:txBody>
      </p:sp>
      <p:sp>
        <p:nvSpPr>
          <p:cNvPr id="20482" name="Текст 2"/>
          <p:cNvSpPr>
            <a:spLocks noGrp="1"/>
          </p:cNvSpPr>
          <p:nvPr>
            <p:ph type="body" sz="quarter" idx="3"/>
          </p:nvPr>
        </p:nvSpPr>
        <p:spPr>
          <a:xfrm>
            <a:off x="4376738" y="1360488"/>
            <a:ext cx="3581400" cy="620712"/>
          </a:xfrm>
        </p:spPr>
        <p:txBody>
          <a:bodyPr/>
          <a:lstStyle/>
          <a:p>
            <a:pPr eaLnBrk="1" hangingPunct="1"/>
            <a:r>
              <a:rPr lang="ru-RU" dirty="0"/>
              <a:t>Световые дисплеи</a:t>
            </a:r>
          </a:p>
          <a:p>
            <a:pPr eaLnBrk="1" hangingPunct="1"/>
            <a:r>
              <a:rPr lang="ru-RU" b="0" dirty="0">
                <a:solidFill>
                  <a:schemeClr val="tx1"/>
                </a:solidFill>
              </a:rPr>
              <a:t>(1,2*1,8м)</a:t>
            </a:r>
          </a:p>
        </p:txBody>
      </p:sp>
      <p:sp>
        <p:nvSpPr>
          <p:cNvPr id="21508" name="Номер слайда 5"/>
          <p:cNvSpPr>
            <a:spLocks noGrp="1"/>
          </p:cNvSpPr>
          <p:nvPr>
            <p:ph type="sldNum" sz="quarter" idx="16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70E753-0FBF-4AA7-BC76-0BFE7947BD0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/>
          </a:p>
        </p:txBody>
      </p:sp>
      <p:pic>
        <p:nvPicPr>
          <p:cNvPr id="20485" name="Picture 4" descr="C:\Users\Я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43900" y="536575"/>
            <a:ext cx="8001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F:\фото\DSC_027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9482" y="2084786"/>
            <a:ext cx="3610098" cy="2756714"/>
          </a:xfrm>
          <a:prstGeom prst="rect">
            <a:avLst/>
          </a:prstGeom>
          <a:noFill/>
        </p:spPr>
      </p:pic>
      <p:pic>
        <p:nvPicPr>
          <p:cNvPr id="2050" name="Picture 2" descr="F:\IMG_96211_новый размер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58" y="2148677"/>
            <a:ext cx="3413761" cy="275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28674" y="6119768"/>
            <a:ext cx="75152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Указатели с внутренней подсветкой различного формата. Аренда модулей и установка указателей в собственность. </a:t>
            </a:r>
          </a:p>
        </p:txBody>
      </p:sp>
    </p:spTree>
    <p:extLst>
      <p:ext uri="{BB962C8B-B14F-4D97-AF65-F5344CB8AC3E}">
        <p14:creationId xmlns:p14="http://schemas.microsoft.com/office/powerpoint/2010/main" val="1079736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Текст 1"/>
          <p:cNvSpPr>
            <a:spLocks noGrp="1"/>
          </p:cNvSpPr>
          <p:nvPr>
            <p:ph type="body" idx="1"/>
          </p:nvPr>
        </p:nvSpPr>
        <p:spPr>
          <a:xfrm>
            <a:off x="558800" y="750888"/>
            <a:ext cx="8185150" cy="620712"/>
          </a:xfrm>
        </p:spPr>
        <p:txBody>
          <a:bodyPr/>
          <a:lstStyle/>
          <a:p>
            <a:pPr eaLnBrk="1" hangingPunct="1"/>
            <a:r>
              <a:rPr lang="ru-RU" dirty="0"/>
              <a:t>Видео экран на ЦУМЕ (</a:t>
            </a:r>
            <a:r>
              <a:rPr lang="ru-RU" dirty="0" err="1"/>
              <a:t>г.Брест</a:t>
            </a:r>
            <a:r>
              <a:rPr lang="ru-RU" dirty="0"/>
              <a:t>)</a:t>
            </a:r>
          </a:p>
          <a:p>
            <a:pPr eaLnBrk="1" hangingPunct="1"/>
            <a:r>
              <a:rPr lang="ru-RU" b="0" dirty="0">
                <a:solidFill>
                  <a:schemeClr val="tx1"/>
                </a:solidFill>
              </a:rPr>
              <a:t>(35,84*1,28м)</a:t>
            </a:r>
          </a:p>
        </p:txBody>
      </p:sp>
      <p:sp>
        <p:nvSpPr>
          <p:cNvPr id="21508" name="Номер слайда 5"/>
          <p:cNvSpPr>
            <a:spLocks noGrp="1"/>
          </p:cNvSpPr>
          <p:nvPr>
            <p:ph type="sldNum" sz="quarter" idx="16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8</a:t>
            </a:r>
            <a:endParaRPr lang="en-US" dirty="0"/>
          </a:p>
        </p:txBody>
      </p:sp>
      <p:pic>
        <p:nvPicPr>
          <p:cNvPr id="20485" name="Picture 4" descr="C:\Users\Я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43900" y="536575"/>
            <a:ext cx="8001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/>
          <a:stretch>
            <a:fillRect/>
          </a:stretch>
        </p:blipFill>
        <p:spPr>
          <a:xfrm>
            <a:off x="376239" y="1585911"/>
            <a:ext cx="6615111" cy="33861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8674" y="6119768"/>
            <a:ext cx="75152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Самый крупный видео экран в центре города. Охват широкой аудитории. Широкий угол обзора. Дальняя видимость.</a:t>
            </a:r>
          </a:p>
        </p:txBody>
      </p:sp>
    </p:spTree>
    <p:extLst>
      <p:ext uri="{BB962C8B-B14F-4D97-AF65-F5344CB8AC3E}">
        <p14:creationId xmlns:p14="http://schemas.microsoft.com/office/powerpoint/2010/main" val="24554999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4342</TotalTime>
  <Words>570</Words>
  <Application>Microsoft Office PowerPoint</Application>
  <PresentationFormat>Экран (4:3)</PresentationFormat>
  <Paragraphs>80</Paragraphs>
  <Slides>14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Arial Cyr</vt:lpstr>
      <vt:lpstr>Calibri</vt:lpstr>
      <vt:lpstr>Wingdings</vt:lpstr>
      <vt:lpstr>Perspective</vt:lpstr>
      <vt:lpstr>«RK media»</vt:lpstr>
      <vt:lpstr>О нас</vt:lpstr>
      <vt:lpstr>Наши форматы:</vt:lpstr>
      <vt:lpstr>Презентация PowerPoint</vt:lpstr>
      <vt:lpstr>Презентация PowerPoint</vt:lpstr>
      <vt:lpstr>г.Брест, ул. Советская - ул. Дзержинского  (Тривижн и статические рекламные модули ) 6*4,5м, 7,5*6,5м, 9*6,5м, 10*3 м BRBT0178A1</vt:lpstr>
      <vt:lpstr>Презентация PowerPoint</vt:lpstr>
      <vt:lpstr>Презентация PowerPoint</vt:lpstr>
      <vt:lpstr>Презентация PowerPoint</vt:lpstr>
      <vt:lpstr>Презентация PowerPoint</vt:lpstr>
      <vt:lpstr>Транзитная реклама </vt:lpstr>
      <vt:lpstr>Почему мы:</vt:lpstr>
      <vt:lpstr>Презентация PowerPoint</vt:lpstr>
      <vt:lpstr>Наши контакты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Я</dc:creator>
  <cp:lastModifiedBy>Пользователь</cp:lastModifiedBy>
  <cp:revision>195</cp:revision>
  <dcterms:created xsi:type="dcterms:W3CDTF">2014-09-16T21:39:03Z</dcterms:created>
  <dcterms:modified xsi:type="dcterms:W3CDTF">2019-10-02T06:59:55Z</dcterms:modified>
</cp:coreProperties>
</file>